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9" r:id="rId3"/>
    <p:sldId id="265" r:id="rId4"/>
    <p:sldId id="266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5A82"/>
    <a:srgbClr val="30A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08872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2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379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181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857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17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00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88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9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36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6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09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0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3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79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3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3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BF88BA-D5CF-4CA4-A26C-73DDC2355DF5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644EE5-606E-4518-8EAB-743DE77DF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3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4732" y="1431979"/>
            <a:ext cx="75653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 </a:t>
            </a:r>
          </a:p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библиотек</a:t>
            </a:r>
          </a:p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(опыт и инновации) </a:t>
            </a:r>
          </a:p>
          <a:p>
            <a:endParaRPr lang="ru-RU" b="1" cap="all" dirty="0" smtClean="0"/>
          </a:p>
          <a:p>
            <a:endParaRPr lang="ru-RU" dirty="0"/>
          </a:p>
          <a:p>
            <a:pPr algn="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Иванова Яна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Инсуровна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заведующий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отделом 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библиотечного развития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Публичной научной библиотеки 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им. В.Г. Короленко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84074" y="0"/>
            <a:ext cx="715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учреждение культуры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«Централизованная библиотечная система г. Глазова»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09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</a:t>
            </a:r>
            <a:r>
              <a:rPr lang="ru-RU" sz="2600" b="1" cap="all" dirty="0" err="1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Буктрейлеры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3194" y="934634"/>
            <a:ext cx="28682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5A82"/>
              </a:buClr>
              <a:buSzPct val="110000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Централизованная городская библиотечная система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Астрахани: </a:t>
            </a:r>
          </a:p>
          <a:p>
            <a:pPr marL="285750" indent="-285750">
              <a:buClr>
                <a:srgbClr val="0C5A82"/>
              </a:buClr>
              <a:buSzPct val="110000"/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Листалка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</a:p>
          <a:p>
            <a:pPr marL="285750" indent="-285750">
              <a:buClr>
                <a:srgbClr val="0C5A82"/>
              </a:buClr>
              <a:buSzPct val="110000"/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Распаковка»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0C5A82"/>
              </a:buClr>
              <a:buSzPct val="110000"/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Неклассическая классика»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359" t="10333" r="27506" b="14426"/>
          <a:stretch/>
        </p:blipFill>
        <p:spPr>
          <a:xfrm>
            <a:off x="4412394" y="690843"/>
            <a:ext cx="4623338" cy="2871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718" t="12777" r="27483" b="14617"/>
          <a:stretch/>
        </p:blipFill>
        <p:spPr>
          <a:xfrm>
            <a:off x="163901" y="3356245"/>
            <a:ext cx="4339087" cy="26138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913" t="12956" r="27693" b="14437"/>
          <a:stretch/>
        </p:blipFill>
        <p:spPr>
          <a:xfrm>
            <a:off x="4502988" y="3942270"/>
            <a:ext cx="4540970" cy="275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5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Интерактивный плакат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053" y="701725"/>
            <a:ext cx="4308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5A82"/>
              </a:buClr>
              <a:buSzPct val="110000"/>
            </a:pPr>
            <a:r>
              <a:rPr lang="ru-RU" b="1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Интерактивный плакат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средство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предоставления информации, способное активно и разнообразно реагировать на действия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пользователя.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t="4702" r="13121" b="12854"/>
          <a:stretch/>
        </p:blipFill>
        <p:spPr bwMode="auto">
          <a:xfrm>
            <a:off x="197898" y="3654859"/>
            <a:ext cx="5676692" cy="3030247"/>
          </a:xfrm>
          <a:prstGeom prst="rect">
            <a:avLst/>
          </a:prstGeom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8354" y="2929937"/>
            <a:ext cx="3804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Централизованная библиотечная система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г. Лермонтова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28580" t="8512" r="30203" b="6597"/>
          <a:stretch/>
        </p:blipFill>
        <p:spPr bwMode="auto">
          <a:xfrm>
            <a:off x="5679831" y="811611"/>
            <a:ext cx="3248508" cy="3762941"/>
          </a:xfrm>
          <a:prstGeom prst="rect">
            <a:avLst/>
          </a:prstGeom>
          <a:ln>
            <a:solidFill>
              <a:sysClr val="window" lastClr="FFFFFF">
                <a:lumMod val="50000"/>
              </a:sys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98875" y="4666172"/>
            <a:ext cx="2829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Центральная районная детская библиотека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им. В.Г. Белинского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67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6932" y="1785665"/>
            <a:ext cx="76516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Визуализация активно применяется библиотеками в продвижении книги и чтения.</a:t>
            </a: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Визуализация и наглядность – разные понятия. </a:t>
            </a: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Библиотеки используют разнообразные формы визуализации, учитывая особенности современного подрастающего поколения</a:t>
            </a: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визуализации требует дальнейшего изучения.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9291" y="146642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268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35170" y="129390"/>
            <a:ext cx="80915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Кризис чтения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bookunion.ru/upload/medialibrary/838/83862a709c90332482de042fd1c6e2b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5"/>
          <a:stretch/>
        </p:blipFill>
        <p:spPr bwMode="auto">
          <a:xfrm>
            <a:off x="1479197" y="621833"/>
            <a:ext cx="7078206" cy="248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.calameoassets.com/210517054444-f939a880b8515a20ac33a8a4af7a3593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793" y="3269249"/>
            <a:ext cx="6088332" cy="342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35170" y="129390"/>
            <a:ext cx="80915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поколений. Поколение </a:t>
            </a:r>
            <a:r>
              <a:rPr lang="en-US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un9-58.userapi.com/c851324/v851324976/1db987/3HjIsTvfAME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r="6322"/>
          <a:stretch/>
        </p:blipFill>
        <p:spPr bwMode="auto">
          <a:xfrm>
            <a:off x="4589254" y="2762497"/>
            <a:ext cx="4425351" cy="381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0599" y="776530"/>
            <a:ext cx="4032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кредо 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 – делай,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нравится и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нравится</a:t>
            </a:r>
          </a:p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любят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получать новые знания и способны запоминать и обрабатывать большие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</a:p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сведения они берут из всемирной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паутины</a:t>
            </a:r>
          </a:p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предпочитают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смотреть 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слушать</a:t>
            </a:r>
          </a:p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привыкли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воспринимать визуальную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информацию.</a:t>
            </a:r>
          </a:p>
          <a:p>
            <a:pPr marL="285750" indent="-285750">
              <a:spcAft>
                <a:spcPts val="600"/>
              </a:spcAft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отдадут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предпочтение книге, которая в тренде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рекомендована сверстником</a:t>
            </a:r>
          </a:p>
          <a:p>
            <a:pPr marL="285750" indent="-285750">
              <a:buClr>
                <a:srgbClr val="0C5A82"/>
              </a:buClr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любят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современные развлечения,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все, что даст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порцию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1556" y="776530"/>
            <a:ext cx="403200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обо всем,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абстрактные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понимают, что полезного в обучении в школах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институтах</a:t>
            </a:r>
          </a:p>
          <a:p>
            <a:pPr marL="285750" indent="-285750">
              <a:spcAft>
                <a:spcPts val="600"/>
              </a:spcAft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приветствуют текстовую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информацию, длинные видеоролики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35170" y="129390"/>
            <a:ext cx="80915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поколений. Поколение а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0599" y="776530"/>
            <a:ext cx="42144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динамичные пользователи всемирной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паутины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присуща чрезмерная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озлобленность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отличаются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повышенным чувством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самодостоинства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общаются со старшими на одном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практичны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почти 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всем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легко осваивают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современные инструменты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монтажа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осведомлены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компетентны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вопросах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не подвластных детскому восприятию предшествующих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поколений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прогоняют информацию через себя и проводят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детальный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</a:p>
          <a:p>
            <a:pPr marL="285750" indent="-285750"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 знать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через какой источник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необходимые сведения, как их классифицировать и применить в дальнейшем.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51556" y="776530"/>
            <a:ext cx="4032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крайне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беспомощны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несамостоятельны</a:t>
            </a:r>
          </a:p>
          <a:p>
            <a:pPr marL="285750" indent="-285750">
              <a:spcAft>
                <a:spcPts val="600"/>
              </a:spcAft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мгновенно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утрачивают интерес к чему-либо, их трудно поразить 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осчастливить</a:t>
            </a:r>
          </a:p>
          <a:p>
            <a:pPr marL="285750" indent="-285750">
              <a:spcAft>
                <a:spcPts val="600"/>
              </a:spcAft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тяжело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дается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удерживать в голове получаемые сведения</a:t>
            </a:r>
          </a:p>
        </p:txBody>
      </p:sp>
      <p:pic>
        <p:nvPicPr>
          <p:cNvPr id="3076" name="Picture 4" descr="https://myslide.ru/documents_7/85c915da20750fec2945a5c551d71c85/img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2" t="47316" r="56528" b="8712"/>
          <a:stretch/>
        </p:blipFill>
        <p:spPr bwMode="auto">
          <a:xfrm>
            <a:off x="4796288" y="3010993"/>
            <a:ext cx="2924348" cy="198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rostudio.ru/wp-content/uploads/pokolenie-alf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r="30023"/>
          <a:stretch/>
        </p:blipFill>
        <p:spPr bwMode="auto">
          <a:xfrm>
            <a:off x="6475594" y="4511616"/>
            <a:ext cx="2409613" cy="218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4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1053" y="661515"/>
            <a:ext cx="791042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>
              <a:spcAft>
                <a:spcPts val="600"/>
              </a:spcAft>
              <a:buClr>
                <a:srgbClr val="0C5A82"/>
              </a:buClr>
              <a:buSzPct val="13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Всякий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способ обеспечения наблюдаемости ненаблюдаемой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реальности.</a:t>
            </a:r>
          </a:p>
          <a:p>
            <a:pPr marL="360000" indent="-360000">
              <a:spcAft>
                <a:spcPts val="600"/>
              </a:spcAft>
              <a:buClr>
                <a:srgbClr val="0C5A82"/>
              </a:buClr>
              <a:buSzPct val="13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межкультурной коммуникации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графического представления смысла, изложение события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невербально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0000" indent="-360000">
              <a:spcAft>
                <a:spcPts val="600"/>
              </a:spcAft>
              <a:buClr>
                <a:srgbClr val="0C5A82"/>
              </a:buClr>
              <a:buSzPct val="13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приёмов представления числовой информации или физического явления в виде, удобном для зрительного наблюдения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1.bp.blogspot.com/-5jokB57Uv-Y/UWBqZSBQs1I/AAAAAAAAAYo/3bkyc-vdatw/s1600/oblako+2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2231" r="2046" b="5274"/>
          <a:stretch/>
        </p:blipFill>
        <p:spPr bwMode="auto">
          <a:xfrm>
            <a:off x="2946966" y="2998556"/>
            <a:ext cx="4713290" cy="378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7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наглядность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953986"/>
              </p:ext>
            </p:extLst>
          </p:nvPr>
        </p:nvGraphicFramePr>
        <p:xfrm>
          <a:off x="1190437" y="715995"/>
          <a:ext cx="7737894" cy="2725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8947">
                  <a:extLst>
                    <a:ext uri="{9D8B030D-6E8A-4147-A177-3AD203B41FA5}">
                      <a16:colId xmlns:a16="http://schemas.microsoft.com/office/drawing/2014/main" val="2508389119"/>
                    </a:ext>
                  </a:extLst>
                </a:gridCol>
                <a:gridCol w="3868947">
                  <a:extLst>
                    <a:ext uri="{9D8B030D-6E8A-4147-A177-3AD203B41FA5}">
                      <a16:colId xmlns:a16="http://schemas.microsoft.com/office/drawing/2014/main" val="372572858"/>
                    </a:ext>
                  </a:extLst>
                </a:gridCol>
              </a:tblGrid>
              <a:tr h="272594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cap="all" baseline="0" dirty="0" smtClean="0">
                          <a:solidFill>
                            <a:srgbClr val="0C5A8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Наглядные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средства выполняют функцию демонстрации конкретных предметов, процессов, явлений, представление готового образца (образа), заданного извне.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C5A8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Наглядное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средство - объект, некий образ.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cap="all" baseline="0" dirty="0" smtClean="0">
                          <a:solidFill>
                            <a:srgbClr val="0C5A8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Визуальные</a:t>
                      </a:r>
                      <a:r>
                        <a:rPr lang="ru-RU" sz="18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средства подталкивают к тому, что информация рождается из внутреннего плана </a:t>
                      </a:r>
                      <a:r>
                        <a:rPr lang="ru-RU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мыследеятельности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человека.</a:t>
                      </a:r>
                    </a:p>
                    <a:p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rgbClr val="0C5A8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Визуальное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средство - конечный результат, продукт мыслительной деятельности.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609975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913" t="7459" r="30159" b="21623"/>
          <a:stretch/>
        </p:blipFill>
        <p:spPr>
          <a:xfrm>
            <a:off x="2958860" y="3441942"/>
            <a:ext cx="4149305" cy="3354946"/>
          </a:xfrm>
          <a:prstGeom prst="rect">
            <a:avLst/>
          </a:prstGeom>
          <a:ln w="3175">
            <a:solidFill>
              <a:srgbClr val="0C5A82"/>
            </a:solidFill>
          </a:ln>
        </p:spPr>
      </p:pic>
    </p:spTree>
    <p:extLst>
      <p:ext uri="{BB962C8B-B14F-4D97-AF65-F5344CB8AC3E}">
        <p14:creationId xmlns:p14="http://schemas.microsoft.com/office/powerpoint/2010/main" val="1642292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библиотеки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6772" y="1138684"/>
            <a:ext cx="35195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резентации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видеоролики, </a:t>
            </a: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буктрейлеры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облако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 (тегов),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книжные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инсталляции,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экспозиции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интерактивные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плакаты,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нтерактивные карты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нтерактивные игры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C5A82"/>
              </a:buClr>
              <a:buSzPct val="110000"/>
              <a:buFont typeface="Webdings" panose="05030102010509060703" pitchFamily="18" charset="2"/>
              <a:buChar char="a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виртуальные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431" t="9317" r="15962" b="6576"/>
          <a:stretch/>
        </p:blipFill>
        <p:spPr>
          <a:xfrm>
            <a:off x="4356350" y="3598197"/>
            <a:ext cx="4390845" cy="3027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04" t="6542" r="8896" b="9110"/>
          <a:stretch/>
        </p:blipFill>
        <p:spPr>
          <a:xfrm>
            <a:off x="3767787" y="810880"/>
            <a:ext cx="4979408" cy="2639686"/>
          </a:xfrm>
          <a:prstGeom prst="rect">
            <a:avLst/>
          </a:prstGeom>
          <a:ln w="3175">
            <a:solidFill>
              <a:srgbClr val="0C5A82"/>
            </a:solidFill>
          </a:ln>
        </p:spPr>
      </p:pic>
    </p:spTree>
    <p:extLst>
      <p:ext uri="{BB962C8B-B14F-4D97-AF65-F5344CB8AC3E}">
        <p14:creationId xmlns:p14="http://schemas.microsoft.com/office/powerpoint/2010/main" val="406772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экспозиции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0086" y="880574"/>
            <a:ext cx="28682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5A82"/>
              </a:buClr>
              <a:buSzPct val="110000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Экспозиция - предметно-пространственная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эмоционально-образная среда,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которой визуальный ряд призван передать концептуальную идею и сюжет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 descr="https://sun9-11.userapi.com/impf/c629107/v629107272/3f110/3V3rKM0h3fQ.jpg?size=1280x960&amp;quality=96&amp;sign=a71fba9b94b494b262ee63c867b1a68e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656" y="690845"/>
            <a:ext cx="5014817" cy="376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225" t="14717" r="35748" b="10521"/>
          <a:stretch/>
        </p:blipFill>
        <p:spPr>
          <a:xfrm>
            <a:off x="1009291" y="3620942"/>
            <a:ext cx="3838756" cy="310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18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291" y="129390"/>
            <a:ext cx="8117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cap="all" dirty="0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Визуализация. </a:t>
            </a:r>
            <a:r>
              <a:rPr lang="ru-RU" sz="2600" b="1" cap="all" dirty="0" err="1" smtClean="0">
                <a:solidFill>
                  <a:srgbClr val="0C5A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Буктрейлеры</a:t>
            </a:r>
            <a:endParaRPr lang="ru-RU" sz="2600" b="1" cap="all" dirty="0">
              <a:solidFill>
                <a:srgbClr val="0C5A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1317" y="716545"/>
            <a:ext cx="28682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5A82"/>
              </a:buClr>
              <a:buSzPct val="110000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Буктрейлеры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ороткие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видеоролики, рассказывающие в произвольной художественной форме о какой-либо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1819" y="5003647"/>
            <a:ext cx="3338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Межрегиональный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 «Классика в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неформате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65" t="11377" r="34076" b="10985"/>
          <a:stretch/>
        </p:blipFill>
        <p:spPr>
          <a:xfrm>
            <a:off x="526211" y="746177"/>
            <a:ext cx="4394108" cy="3498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5872" t="21938" r="35958" b="31095"/>
          <a:stretch/>
        </p:blipFill>
        <p:spPr>
          <a:xfrm>
            <a:off x="4843731" y="2881340"/>
            <a:ext cx="4084609" cy="383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47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313</TotalTime>
  <Words>482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Webdings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52</cp:revision>
  <dcterms:created xsi:type="dcterms:W3CDTF">2022-03-26T22:04:45Z</dcterms:created>
  <dcterms:modified xsi:type="dcterms:W3CDTF">2022-03-31T08:50:31Z</dcterms:modified>
</cp:coreProperties>
</file>